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58" r:id="rId4"/>
    <p:sldId id="266" r:id="rId5"/>
    <p:sldId id="267" r:id="rId6"/>
    <p:sldId id="285" r:id="rId7"/>
    <p:sldId id="270" r:id="rId8"/>
    <p:sldId id="297" r:id="rId9"/>
    <p:sldId id="294" r:id="rId10"/>
    <p:sldId id="298" r:id="rId11"/>
    <p:sldId id="273" r:id="rId12"/>
    <p:sldId id="276" r:id="rId13"/>
    <p:sldId id="277" r:id="rId14"/>
    <p:sldId id="274" r:id="rId15"/>
    <p:sldId id="278" r:id="rId16"/>
    <p:sldId id="295" r:id="rId17"/>
    <p:sldId id="296" r:id="rId18"/>
    <p:sldId id="299" r:id="rId19"/>
    <p:sldId id="269" r:id="rId20"/>
    <p:sldId id="283" r:id="rId2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0" d="100"/>
          <a:sy n="100" d="100"/>
        </p:scale>
        <p:origin x="10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4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9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0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2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4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50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11" name="Straight Connector 8"/>
          <p:cNvCxnSpPr/>
          <p:nvPr/>
        </p:nvCxnSpPr>
        <p:spPr bwMode="auto">
          <a:xfrm>
            <a:off x="4511678" y="3486974"/>
            <a:ext cx="3246439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3887760" y="2017544"/>
            <a:ext cx="4468274" cy="15081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GDC 10</a:t>
            </a:r>
            <a:r>
              <a:rPr kumimoji="0" lang="ko-KR" altLang="en-US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기</a:t>
            </a:r>
            <a:r>
              <a:rPr kumimoji="0" lang="en-US" altLang="ko-KR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Team2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엑센솔루션</a:t>
            </a:r>
            <a:endParaRPr kumimoji="0" lang="en-US" altLang="ko-KR" sz="4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0463" y="3729411"/>
            <a:ext cx="732948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C#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S/W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전반적인 프로젝트 구성 확인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분석 및 방향 도출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6CB50E-8B42-5090-4B69-9E7D6224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20925"/>
            <a:ext cx="5508393" cy="3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기획서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디자인 정의 및 화면 구성 설정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세부 기능 설정 및 통일화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34C84-D2B6-D6CC-0561-BA3214FB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6" y="2320925"/>
            <a:ext cx="5503486" cy="36530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관계도를 통하여 필요한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외래키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추가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B1C32E-297D-64C7-5D59-B5F22C4C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2320925"/>
            <a:ext cx="5456584" cy="36530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 기반으로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ERD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기준정보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권한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코드 관리 등 권한 및 데이터 관리 관련 테이블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제품 및 생산공정 관련 테이블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데이터 분석 및 통계 테이블 구성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9DA6EA-DAC9-94AF-68A8-3B964145346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0" y="2415312"/>
            <a:ext cx="5292354" cy="3461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기능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9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화면별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주요 기능 정의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동일한 기능 통일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A8E6C65-F0EF-0720-676E-1C913C74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9" y="2341886"/>
            <a:ext cx="5508495" cy="3653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0" y="6165379"/>
              <a:ext cx="25088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MES –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및 로그인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31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기본 양식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정의 컨트롤 표준화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검색 컨트롤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컨트롤별 크기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위치 정의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(60, 75, 80) / (211, 226, 223)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맑은 고딕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11 / 24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포인트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CRUD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메인 화면 아이콘 통일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9F1F00-057A-D9A6-8AD8-093D6125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20924"/>
            <a:ext cx="5508378" cy="36530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1CFBEB-8EE5-DCD8-FEF0-C25314FC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17" y="3351502"/>
            <a:ext cx="2748904" cy="15918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43128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사용자그룹별권한설정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- </a:t>
            </a:r>
            <a:r>
              <a:rPr kumimoji="0" lang="ko-KR" altLang="en-US" sz="1400" dirty="0" err="1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시유작업시지생성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9" y="2564904"/>
            <a:ext cx="5156967" cy="2729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37" y="2564904"/>
            <a:ext cx="5172537" cy="2729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2A34B4-9B7B-8145-51A5-F3B30976A793}"/>
              </a:ext>
            </a:extLst>
          </p:cNvPr>
          <p:cNvSpPr txBox="1"/>
          <p:nvPr/>
        </p:nvSpPr>
        <p:spPr bwMode="auto">
          <a:xfrm>
            <a:off x="2377562" y="925809"/>
            <a:ext cx="6767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MES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81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POP – 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작업지시관리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111430" y="6070657"/>
            <a:ext cx="2415014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EIS - </a:t>
            </a:r>
            <a:r>
              <a:rPr kumimoji="0" lang="ko-KR" altLang="en-US" sz="1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품목별거래현황조회</a:t>
            </a: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" y="2589318"/>
            <a:ext cx="5180924" cy="2711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27" y="2645563"/>
            <a:ext cx="5145202" cy="259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40E4FD-F48F-7056-92A0-5A2ED3EEC1ED}"/>
              </a:ext>
            </a:extLst>
          </p:cNvPr>
          <p:cNvSpPr txBox="1"/>
          <p:nvPr/>
        </p:nvSpPr>
        <p:spPr bwMode="auto">
          <a:xfrm>
            <a:off x="2377562" y="925809"/>
            <a:ext cx="11785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POP / EIS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9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시나리오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시나리오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구성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화면별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테스트 케이스 수행 및 오류 해결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4AFC7A-3681-5954-6834-64C6E0A3F48E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3" name="양쪽 모서리가 둥근 사각형 21">
              <a:extLst>
                <a:ext uri="{FF2B5EF4-FFF2-40B4-BE49-F238E27FC236}">
                  <a16:creationId xmlns:a16="http://schemas.microsoft.com/office/drawing/2014/main" id="{7DF491E1-CDA1-83F0-AA5C-3C5207725A19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5" name="양쪽 모서리가 둥근 사각형 23">
              <a:extLst>
                <a:ext uri="{FF2B5EF4-FFF2-40B4-BE49-F238E27FC236}">
                  <a16:creationId xmlns:a16="http://schemas.microsoft.com/office/drawing/2014/main" id="{F51E6DB5-5D4F-91E4-C70B-5E42EFAAC0E6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" name="양쪽 모서리가 둥근 사각형 24">
              <a:extLst>
                <a:ext uri="{FF2B5EF4-FFF2-40B4-BE49-F238E27FC236}">
                  <a16:creationId xmlns:a16="http://schemas.microsoft.com/office/drawing/2014/main" id="{A3F6BCDC-F66F-3966-A464-F3AD66A334C6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7" name="양쪽 모서리가 둥근 사각형 25">
              <a:extLst>
                <a:ext uri="{FF2B5EF4-FFF2-40B4-BE49-F238E27FC236}">
                  <a16:creationId xmlns:a16="http://schemas.microsoft.com/office/drawing/2014/main" id="{1AFF5D2B-D073-B221-B992-49BD97D8B892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8" name="양쪽 모서리가 둥근 사각형 26">
              <a:extLst>
                <a:ext uri="{FF2B5EF4-FFF2-40B4-BE49-F238E27FC236}">
                  <a16:creationId xmlns:a16="http://schemas.microsoft.com/office/drawing/2014/main" id="{1A59122F-5315-E1F2-AA0A-3F7749C91356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9" name="양쪽 모서리가 둥근 사각형 27">
              <a:extLst>
                <a:ext uri="{FF2B5EF4-FFF2-40B4-BE49-F238E27FC236}">
                  <a16:creationId xmlns:a16="http://schemas.microsoft.com/office/drawing/2014/main" id="{75C53B7F-C650-E4A3-7A4A-086F1D286A75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양쪽 모서리가 둥근 사각형 28">
              <a:extLst>
                <a:ext uri="{FF2B5EF4-FFF2-40B4-BE49-F238E27FC236}">
                  <a16:creationId xmlns:a16="http://schemas.microsoft.com/office/drawing/2014/main" id="{8BCCF20C-DC35-E6E5-D617-F170F7445EB8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B8D94FD-0F5E-EB88-DF54-A6430727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87" y="2320925"/>
            <a:ext cx="5489629" cy="3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187E27-1530-3A30-27AD-BDAA534B0965}"/>
              </a:ext>
            </a:extLst>
          </p:cNvPr>
          <p:cNvGrpSpPr/>
          <p:nvPr/>
        </p:nvGrpSpPr>
        <p:grpSpPr>
          <a:xfrm>
            <a:off x="819164" y="1400147"/>
            <a:ext cx="10414098" cy="5197503"/>
            <a:chOff x="819164" y="1400147"/>
            <a:chExt cx="10414098" cy="5376066"/>
          </a:xfrm>
        </p:grpSpPr>
        <p:sp>
          <p:nvSpPr>
            <p:cNvPr id="23" name="Text Box 44"/>
            <p:cNvSpPr txBox="1">
              <a:spLocks noChangeArrowheads="1"/>
            </p:cNvSpPr>
            <p:nvPr/>
          </p:nvSpPr>
          <p:spPr bwMode="auto">
            <a:xfrm>
              <a:off x="819164" y="140014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3" name="Text Box 44"/>
            <p:cNvSpPr txBox="1">
              <a:spLocks noChangeArrowheads="1"/>
            </p:cNvSpPr>
            <p:nvPr/>
          </p:nvSpPr>
          <p:spPr bwMode="auto">
            <a:xfrm>
              <a:off x="824752" y="3235192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6102205" y="140014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8" name="Text Box 44"/>
            <p:cNvSpPr txBox="1">
              <a:spLocks noChangeArrowheads="1"/>
            </p:cNvSpPr>
            <p:nvPr/>
          </p:nvSpPr>
          <p:spPr bwMode="auto">
            <a:xfrm>
              <a:off x="6102205" y="3235192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9" name="Text Placeholder 2"/>
            <p:cNvSpPr txBox="1">
              <a:spLocks/>
            </p:cNvSpPr>
            <p:nvPr/>
          </p:nvSpPr>
          <p:spPr bwMode="auto">
            <a:xfrm>
              <a:off x="1163638" y="1510677"/>
              <a:ext cx="4751387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김인애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 bwMode="auto">
            <a:xfrm>
              <a:off x="1150938" y="1975814"/>
              <a:ext cx="4554537" cy="860425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처음으로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팀프로젝트가아닌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대규모 그룹프로젝트를 해봐서 신기했고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하면서 개발공부에 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</a:p>
          </p:txBody>
        </p:sp>
        <p:cxnSp>
          <p:nvCxnSpPr>
            <p:cNvPr id="41" name="Straight Connector 8"/>
            <p:cNvCxnSpPr/>
            <p:nvPr/>
          </p:nvCxnSpPr>
          <p:spPr bwMode="auto">
            <a:xfrm>
              <a:off x="1216025" y="1975814"/>
              <a:ext cx="44180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 bwMode="auto">
            <a:xfrm>
              <a:off x="1047750" y="1647202"/>
              <a:ext cx="96838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cxnSp>
          <p:nvCxnSpPr>
            <p:cNvPr id="45" name="Straight Connector 8"/>
            <p:cNvCxnSpPr/>
            <p:nvPr/>
          </p:nvCxnSpPr>
          <p:spPr bwMode="auto">
            <a:xfrm>
              <a:off x="6448425" y="2569539"/>
              <a:ext cx="44942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 Placeholder 2"/>
            <p:cNvSpPr txBox="1">
              <a:spLocks/>
            </p:cNvSpPr>
            <p:nvPr/>
          </p:nvSpPr>
          <p:spPr bwMode="auto">
            <a:xfrm>
              <a:off x="6397625" y="1510677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윤종윤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" name="Text Placeholder 2"/>
            <p:cNvSpPr txBox="1">
              <a:spLocks/>
            </p:cNvSpPr>
            <p:nvPr/>
          </p:nvSpPr>
          <p:spPr bwMode="auto">
            <a:xfrm>
              <a:off x="6384925" y="1975814"/>
              <a:ext cx="4554538" cy="860425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프로젝트를 팀원끼리 소통하면서 다양한 설계도 해보고 개발 실력도 많이 쌓았습니다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72" name="Straight Connector 8"/>
            <p:cNvCxnSpPr/>
            <p:nvPr/>
          </p:nvCxnSpPr>
          <p:spPr bwMode="auto">
            <a:xfrm>
              <a:off x="6450013" y="1975814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/>
            <p:cNvSpPr/>
            <p:nvPr/>
          </p:nvSpPr>
          <p:spPr bwMode="auto">
            <a:xfrm>
              <a:off x="6310313" y="1647202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77" name="Text Placeholder 2"/>
            <p:cNvSpPr txBox="1">
              <a:spLocks/>
            </p:cNvSpPr>
            <p:nvPr/>
          </p:nvSpPr>
          <p:spPr bwMode="auto">
            <a:xfrm>
              <a:off x="6397625" y="3349002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이은실</a:t>
              </a: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8" name="Text Placeholder 2"/>
            <p:cNvSpPr txBox="1">
              <a:spLocks/>
            </p:cNvSpPr>
            <p:nvPr/>
          </p:nvSpPr>
          <p:spPr bwMode="auto">
            <a:xfrm>
              <a:off x="6384925" y="3828427"/>
              <a:ext cx="455453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발표 전에 취업이 되어 조금 아쉬웠지만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전체적으로 기획부터 개발까지 진행하여 취업하는데 굉장히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79" name="Straight Connector 8"/>
            <p:cNvCxnSpPr/>
            <p:nvPr/>
          </p:nvCxnSpPr>
          <p:spPr bwMode="auto">
            <a:xfrm>
              <a:off x="6450013" y="3814139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타원 79"/>
            <p:cNvSpPr/>
            <p:nvPr/>
          </p:nvSpPr>
          <p:spPr bwMode="auto">
            <a:xfrm>
              <a:off x="6310313" y="3485527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1" name="Text Placeholder 2"/>
            <p:cNvSpPr txBox="1">
              <a:spLocks/>
            </p:cNvSpPr>
            <p:nvPr/>
          </p:nvSpPr>
          <p:spPr bwMode="auto">
            <a:xfrm>
              <a:off x="1174750" y="3349002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이승원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– 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82" name="Text Placeholder 2"/>
            <p:cNvSpPr txBox="1">
              <a:spLocks/>
            </p:cNvSpPr>
            <p:nvPr/>
          </p:nvSpPr>
          <p:spPr bwMode="auto">
            <a:xfrm>
              <a:off x="1152525" y="3828427"/>
              <a:ext cx="470058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프로젝트에 참여하면서 원하는 것을 구상하고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설계하고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개발하여 눈으로 확인할 수 있는 결과물까지 만들어 낼 수 있는 경험을 얻을 수 있다는 것이 제게 중요한 경험으로 남았습니다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</a:t>
              </a:r>
            </a:p>
          </p:txBody>
        </p:sp>
        <p:cxnSp>
          <p:nvCxnSpPr>
            <p:cNvPr id="83" name="Straight Connector 8"/>
            <p:cNvCxnSpPr/>
            <p:nvPr/>
          </p:nvCxnSpPr>
          <p:spPr bwMode="auto">
            <a:xfrm>
              <a:off x="1227138" y="3814139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 bwMode="auto">
            <a:xfrm>
              <a:off x="1060450" y="3485527"/>
              <a:ext cx="95250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" name="Text Box 44">
              <a:extLst>
                <a:ext uri="{FF2B5EF4-FFF2-40B4-BE49-F238E27FC236}">
                  <a16:creationId xmlns:a16="http://schemas.microsoft.com/office/drawing/2014/main" id="{E612D858-D066-7E59-1CF1-60DEF1593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343" y="507023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E31580FB-35D6-570A-5C71-ABB654D2843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88763" y="5184047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한정연</a:t>
              </a: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911B4F5-B80D-AA83-21C3-4C77D99A9D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6063" y="5663472"/>
              <a:ext cx="455453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발표 전에 취업이 되어 조금 아쉬웠지만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전체적으로 기획부터 개발까지 진행하여 취업하는데 굉장히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5" name="Straight Connector 8">
              <a:extLst>
                <a:ext uri="{FF2B5EF4-FFF2-40B4-BE49-F238E27FC236}">
                  <a16:creationId xmlns:a16="http://schemas.microsoft.com/office/drawing/2014/main" id="{8A53436B-5107-CF21-DD84-E6396573F52E}"/>
                </a:ext>
              </a:extLst>
            </p:cNvPr>
            <p:cNvCxnSpPr/>
            <p:nvPr/>
          </p:nvCxnSpPr>
          <p:spPr bwMode="auto">
            <a:xfrm>
              <a:off x="6441151" y="5649184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CA8D46-E3C7-6293-9773-19EEC9CC0B47}"/>
                </a:ext>
              </a:extLst>
            </p:cNvPr>
            <p:cNvSpPr/>
            <p:nvPr/>
          </p:nvSpPr>
          <p:spPr bwMode="auto">
            <a:xfrm>
              <a:off x="6301451" y="5320572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05 - 06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07 - 09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10 - 15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16 - 18</a:t>
            </a:r>
            <a:endParaRPr kumimoji="0"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19</a:t>
            </a:r>
            <a:endParaRPr kumimoji="0"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E8755B-97F4-5BE1-1F52-2B0531DB459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10012" y="4792236"/>
            <a:ext cx="252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0647F-287B-645F-B886-28EB0CE7468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7744" y="2925104"/>
            <a:ext cx="2520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0049F7-00F5-91DA-FAD8-E8D9C699A06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10012" y="2925104"/>
            <a:ext cx="252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4AD84-6CD4-A453-CD59-8957C1072F5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97744" y="4797312"/>
            <a:ext cx="2520000" cy="144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62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타일 공장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기준정보 관리 및 생산 관리를 위한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 작업자들을 위한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프로그램과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관리자들을 위한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EIS(WEB)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15894" y="3077071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4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241533"/>
              <a:ext cx="1566862" cy="769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물품 및 데이터</a:t>
              </a:r>
              <a:endPara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731374" y="3077070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7183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계획</a:t>
              </a:r>
              <a:endPara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및  지시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20656" y="4890336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현장 운영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763701" y="48760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6377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분석 및 통계</a:t>
              </a:r>
              <a:b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</a:b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EIS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48542" y="1581944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제조현장 중심의 생산 계획 및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운영 및 생산 데이터 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분석관리 등 생산활동 저변의 손실을 최소화 함으로써 공장운영 최적화를 지원하는 시스템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0857400-64AD-28F7-460D-065BE063393C}"/>
              </a:ext>
            </a:extLst>
          </p:cNvPr>
          <p:cNvSpPr txBox="1">
            <a:spLocks/>
          </p:cNvSpPr>
          <p:nvPr/>
        </p:nvSpPr>
        <p:spPr>
          <a:xfrm>
            <a:off x="3574504" y="205947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윤종윤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팀장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9B05995C-F091-617B-9DE0-855F7B237905}"/>
              </a:ext>
            </a:extLst>
          </p:cNvPr>
          <p:cNvCxnSpPr/>
          <p:nvPr/>
        </p:nvCxnSpPr>
        <p:spPr>
          <a:xfrm>
            <a:off x="3620542" y="248810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2D008A-0139-C934-8210-2DC2E7EA8692}"/>
              </a:ext>
            </a:extLst>
          </p:cNvPr>
          <p:cNvSpPr txBox="1">
            <a:spLocks/>
          </p:cNvSpPr>
          <p:nvPr/>
        </p:nvSpPr>
        <p:spPr>
          <a:xfrm>
            <a:off x="3626892" y="2630975"/>
            <a:ext cx="248364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공정 정보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POP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145FCF-3A0B-DB73-D143-39E742D3F8B6}"/>
              </a:ext>
            </a:extLst>
          </p:cNvPr>
          <p:cNvSpPr txBox="1">
            <a:spLocks/>
          </p:cNvSpPr>
          <p:nvPr/>
        </p:nvSpPr>
        <p:spPr>
          <a:xfrm>
            <a:off x="8240167" y="205947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김인애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69C53668-635E-201D-6B97-41EA6D17E29C}"/>
              </a:ext>
            </a:extLst>
          </p:cNvPr>
          <p:cNvCxnSpPr/>
          <p:nvPr/>
        </p:nvCxnSpPr>
        <p:spPr>
          <a:xfrm>
            <a:off x="8287792" y="248810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CE77E4C-BDD2-8536-63ED-C1252E4E18C4}"/>
              </a:ext>
            </a:extLst>
          </p:cNvPr>
          <p:cNvSpPr txBox="1">
            <a:spLocks/>
          </p:cNvSpPr>
          <p:nvPr/>
        </p:nvSpPr>
        <p:spPr>
          <a:xfrm>
            <a:off x="8292554" y="263097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영업기회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영업일정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(MES) 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품목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F623FEF-35F0-DAFC-2152-475B0DE9F2F4}"/>
              </a:ext>
            </a:extLst>
          </p:cNvPr>
          <p:cNvSpPr txBox="1">
            <a:spLocks/>
          </p:cNvSpPr>
          <p:nvPr/>
        </p:nvSpPr>
        <p:spPr>
          <a:xfrm>
            <a:off x="3574504" y="378766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이승원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FA0AF118-0BBC-4FCE-E605-6CAE75E4A098}"/>
              </a:ext>
            </a:extLst>
          </p:cNvPr>
          <p:cNvCxnSpPr/>
          <p:nvPr/>
        </p:nvCxnSpPr>
        <p:spPr>
          <a:xfrm>
            <a:off x="3620542" y="4216292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97784BF-7968-BA9F-1677-8C6575C044BC}"/>
              </a:ext>
            </a:extLst>
          </p:cNvPr>
          <p:cNvSpPr txBox="1">
            <a:spLocks/>
          </p:cNvSpPr>
          <p:nvPr/>
        </p:nvSpPr>
        <p:spPr>
          <a:xfrm>
            <a:off x="3626892" y="4359167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 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EIS(Web)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5DD1C1E-60FB-BE80-29BE-9305A6D6BF44}"/>
              </a:ext>
            </a:extLst>
          </p:cNvPr>
          <p:cNvSpPr txBox="1">
            <a:spLocks/>
          </p:cNvSpPr>
          <p:nvPr/>
        </p:nvSpPr>
        <p:spPr>
          <a:xfrm>
            <a:off x="8240167" y="3787667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이은실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C6C2DCCE-C211-13B8-976F-DE239B483FBB}"/>
              </a:ext>
            </a:extLst>
          </p:cNvPr>
          <p:cNvCxnSpPr/>
          <p:nvPr/>
        </p:nvCxnSpPr>
        <p:spPr>
          <a:xfrm>
            <a:off x="8287792" y="4216292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DDFF3E7-15A0-54F5-5771-D19957CF81CC}"/>
              </a:ext>
            </a:extLst>
          </p:cNvPr>
          <p:cNvSpPr txBox="1">
            <a:spLocks/>
          </p:cNvSpPr>
          <p:nvPr/>
        </p:nvSpPr>
        <p:spPr>
          <a:xfrm>
            <a:off x="8292554" y="4359167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DB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계획 및 지시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12CB03-9116-939F-676C-D05D7E96EAE3}"/>
              </a:ext>
            </a:extLst>
          </p:cNvPr>
          <p:cNvSpPr/>
          <p:nvPr/>
        </p:nvSpPr>
        <p:spPr>
          <a:xfrm>
            <a:off x="2274342" y="220870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34320A-FD9D-F945-97F3-5F00ABF072BF}"/>
              </a:ext>
            </a:extLst>
          </p:cNvPr>
          <p:cNvSpPr/>
          <p:nvPr/>
        </p:nvSpPr>
        <p:spPr>
          <a:xfrm>
            <a:off x="2274342" y="3936892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216" name="직사각형 9215">
            <a:extLst>
              <a:ext uri="{FF2B5EF4-FFF2-40B4-BE49-F238E27FC236}">
                <a16:creationId xmlns:a16="http://schemas.microsoft.com/office/drawing/2014/main" id="{9206D4B5-67B8-C49E-7E18-CACED77EBE46}"/>
              </a:ext>
            </a:extLst>
          </p:cNvPr>
          <p:cNvSpPr/>
          <p:nvPr/>
        </p:nvSpPr>
        <p:spPr>
          <a:xfrm>
            <a:off x="6930479" y="220870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217" name="직사각형 9216">
            <a:extLst>
              <a:ext uri="{FF2B5EF4-FFF2-40B4-BE49-F238E27FC236}">
                <a16:creationId xmlns:a16="http://schemas.microsoft.com/office/drawing/2014/main" id="{7FB5D4CA-15E3-F466-F587-730C4E13E054}"/>
              </a:ext>
            </a:extLst>
          </p:cNvPr>
          <p:cNvSpPr/>
          <p:nvPr/>
        </p:nvSpPr>
        <p:spPr>
          <a:xfrm>
            <a:off x="6930479" y="3936892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219" name="Text Placeholder 2">
            <a:extLst>
              <a:ext uri="{FF2B5EF4-FFF2-40B4-BE49-F238E27FC236}">
                <a16:creationId xmlns:a16="http://schemas.microsoft.com/office/drawing/2014/main" id="{563B86C4-B426-8546-A59E-130AA0B20D80}"/>
              </a:ext>
            </a:extLst>
          </p:cNvPr>
          <p:cNvSpPr txBox="1">
            <a:spLocks/>
          </p:cNvSpPr>
          <p:nvPr/>
        </p:nvSpPr>
        <p:spPr>
          <a:xfrm>
            <a:off x="3574975" y="5536794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한정연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220" name="Straight Connector 8">
            <a:extLst>
              <a:ext uri="{FF2B5EF4-FFF2-40B4-BE49-F238E27FC236}">
                <a16:creationId xmlns:a16="http://schemas.microsoft.com/office/drawing/2014/main" id="{805B11CB-5616-BF27-F1F2-69A98E2F1E50}"/>
              </a:ext>
            </a:extLst>
          </p:cNvPr>
          <p:cNvCxnSpPr/>
          <p:nvPr/>
        </p:nvCxnSpPr>
        <p:spPr>
          <a:xfrm>
            <a:off x="3621013" y="5965419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1" name="Text Placeholder 2">
            <a:extLst>
              <a:ext uri="{FF2B5EF4-FFF2-40B4-BE49-F238E27FC236}">
                <a16:creationId xmlns:a16="http://schemas.microsoft.com/office/drawing/2014/main" id="{D4225B6B-8606-0462-0765-09A05CBD6F75}"/>
              </a:ext>
            </a:extLst>
          </p:cNvPr>
          <p:cNvSpPr txBox="1">
            <a:spLocks/>
          </p:cNvSpPr>
          <p:nvPr/>
        </p:nvSpPr>
        <p:spPr>
          <a:xfrm>
            <a:off x="3627363" y="6108294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 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및 개별 권한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메인 통합화면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222" name="직사각형 9221">
            <a:extLst>
              <a:ext uri="{FF2B5EF4-FFF2-40B4-BE49-F238E27FC236}">
                <a16:creationId xmlns:a16="http://schemas.microsoft.com/office/drawing/2014/main" id="{E06F2669-B51C-491E-B6FF-48FC623F4A02}"/>
              </a:ext>
            </a:extLst>
          </p:cNvPr>
          <p:cNvSpPr/>
          <p:nvPr/>
        </p:nvSpPr>
        <p:spPr>
          <a:xfrm>
            <a:off x="2274813" y="5686019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7E3C4-1CBF-84EB-738F-B5882B9F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21" y="1692465"/>
            <a:ext cx="1055784" cy="1379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E27B4E-4480-50A8-7646-0619E4C8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28" y="1665676"/>
            <a:ext cx="1082675" cy="1406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A9A67A-8CB2-847F-47D3-E707DD316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586" y="3411430"/>
            <a:ext cx="1061083" cy="1425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5A141F-F5F7-C8AD-41C8-6A00C0E3E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421" y="5289418"/>
            <a:ext cx="1055784" cy="1352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3C23A7-E518-95B1-FF7B-CAE0C71F9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428" y="3459058"/>
            <a:ext cx="1051188" cy="1406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2023-01-06 ~ 2023-02-23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86359"/>
              </p:ext>
            </p:extLst>
          </p:nvPr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DB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0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화면 설계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en-US" altLang="ko-KR" sz="24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(MES, Pop, Web)</a:t>
                      </a:r>
                      <a:endParaRPr lang="ko-KR" altLang="en-US" sz="14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3136900" cy="188911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3137196" y="3090862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2023-01-06 ~ 2023-02-23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F265464-9BB9-0996-BA50-DE62598DD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59921"/>
              </p:ext>
            </p:extLst>
          </p:nvPr>
        </p:nvGraphicFramePr>
        <p:xfrm>
          <a:off x="586730" y="1988840"/>
          <a:ext cx="11016952" cy="47009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7880">
                  <a:extLst>
                    <a:ext uri="{9D8B030D-6E8A-4147-A177-3AD203B41FA5}">
                      <a16:colId xmlns:a16="http://schemas.microsoft.com/office/drawing/2014/main" val="73660666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034746667"/>
                    </a:ext>
                  </a:extLst>
                </a:gridCol>
                <a:gridCol w="5094634">
                  <a:extLst>
                    <a:ext uri="{9D8B030D-6E8A-4147-A177-3AD203B41FA5}">
                      <a16:colId xmlns:a16="http://schemas.microsoft.com/office/drawing/2014/main" val="2818686644"/>
                    </a:ext>
                  </a:extLst>
                </a:gridCol>
                <a:gridCol w="2754238">
                  <a:extLst>
                    <a:ext uri="{9D8B030D-6E8A-4147-A177-3AD203B41FA5}">
                      <a16:colId xmlns:a16="http://schemas.microsoft.com/office/drawing/2014/main" val="97478427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 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활 동 내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 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514727"/>
                  </a:ext>
                </a:extLst>
              </a:tr>
              <a:tr h="431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01.06 ~ 01.19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공동 수행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요구사항 정의서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요구사항 분석 및 일정표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요구사항 정의서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637667"/>
                  </a:ext>
                </a:extLst>
              </a:tr>
              <a:tr h="1322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01.12 ~ 01.19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김인애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정의서 작성</a:t>
                      </a:r>
                      <a:r>
                        <a:rPr lang="en-US" altLang="ko-KR" sz="1200" dirty="0"/>
                        <a:t>, ERD 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윤종윤 </a:t>
                      </a:r>
                      <a:r>
                        <a:rPr lang="en-US" altLang="ko-KR" sz="1200" dirty="0"/>
                        <a:t>: Base Form </a:t>
                      </a:r>
                      <a:r>
                        <a:rPr lang="ko-KR" altLang="en-US" sz="1200" dirty="0"/>
                        <a:t>구현</a:t>
                      </a:r>
                      <a:r>
                        <a:rPr lang="en-US" altLang="ko-KR" sz="1200" dirty="0"/>
                        <a:t>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이승원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화면 설계서 작성</a:t>
                      </a:r>
                      <a:r>
                        <a:rPr lang="en-US" altLang="ko-KR" sz="1200" dirty="0"/>
                        <a:t>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이은실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정의서 작성</a:t>
                      </a:r>
                      <a:r>
                        <a:rPr lang="en-US" altLang="ko-KR" sz="1200" dirty="0"/>
                        <a:t>, ERD,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한정연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화면 설계서 작성</a:t>
                      </a:r>
                      <a:r>
                        <a:rPr lang="en-US" altLang="ko-KR" sz="1200" dirty="0"/>
                        <a:t>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시스템 구성도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r>
                        <a:rPr lang="en-US" altLang="ko-KR" sz="1200" dirty="0"/>
                        <a:t>, ERD, </a:t>
                      </a:r>
                      <a:r>
                        <a:rPr lang="ko-KR" altLang="en-US" sz="1200" dirty="0"/>
                        <a:t>화면 설계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244432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01.20 ~ 02.14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김인애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메인화면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품목 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비가동</a:t>
                      </a:r>
                      <a:r>
                        <a:rPr lang="ko-KR" altLang="en-US" sz="1200" dirty="0"/>
                        <a:t> 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데이터 분석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윤종윤 </a:t>
                      </a:r>
                      <a:r>
                        <a:rPr lang="en-US" altLang="ko-KR" sz="1200" dirty="0"/>
                        <a:t>: Base Form, </a:t>
                      </a:r>
                      <a:r>
                        <a:rPr lang="ko-KR" altLang="en-US" sz="1200" dirty="0"/>
                        <a:t>공정 관리</a:t>
                      </a:r>
                      <a:r>
                        <a:rPr lang="en-US" altLang="ko-KR" sz="1200" dirty="0"/>
                        <a:t>, POP </a:t>
                      </a:r>
                      <a:r>
                        <a:rPr lang="ko-KR" altLang="en-US" sz="1200" dirty="0"/>
                        <a:t>프로그램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이승원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사용자 관리</a:t>
                      </a:r>
                      <a:r>
                        <a:rPr lang="en-US" altLang="ko-KR" sz="1200" dirty="0"/>
                        <a:t>, Web </a:t>
                      </a:r>
                      <a:r>
                        <a:rPr lang="ko-KR" altLang="en-US" sz="1200" dirty="0"/>
                        <a:t>개발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데이터 분석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이은실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불량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사용자정의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작업 계획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작업 지시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한정연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메인화면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사용자 그룹관리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권한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소스파일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734663"/>
                  </a:ext>
                </a:extLst>
              </a:tr>
              <a:tr h="477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02.15 ~ 02.20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공동 수행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테스트 케이스 작성</a:t>
                      </a:r>
                      <a:r>
                        <a:rPr lang="en-US" altLang="ko-KR" sz="1200" dirty="0"/>
                        <a:t>, PPT </a:t>
                      </a:r>
                      <a:r>
                        <a:rPr lang="ko-KR" altLang="en-US" sz="1200" dirty="0"/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테스트 시나리오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최종 발표 </a:t>
                      </a:r>
                      <a:r>
                        <a:rPr lang="en-US" altLang="ko-KR" sz="1200" dirty="0"/>
                        <a:t>PPT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674501"/>
                  </a:ext>
                </a:extLst>
              </a:tr>
              <a:tr h="505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매뉴얼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02.18 ~ 02.23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공동 수행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사용자 매뉴얼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매뉴얼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0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354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SSMS 18</a:t>
              </a:r>
              <a:br>
                <a:rPr kumimoji="0" lang="en-US" altLang="ko-KR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MSSQL, HTML</a:t>
              </a:r>
              <a:b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ASP.NET,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DevExpress, </a:t>
              </a:r>
              <a:r>
                <a:rPr kumimoji="0" lang="en-US" altLang="ko-KR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Bootstarp</a:t>
              </a:r>
              <a:br>
                <a:rPr kumimoji="0" lang="en-US" altLang="ko-KR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8C5F7-7A33-26FD-8E98-F9E834ED4EC0}"/>
              </a:ext>
            </a:extLst>
          </p:cNvPr>
          <p:cNvGrpSpPr/>
          <p:nvPr/>
        </p:nvGrpSpPr>
        <p:grpSpPr>
          <a:xfrm>
            <a:off x="7305214" y="2962238"/>
            <a:ext cx="2953333" cy="2621414"/>
            <a:chOff x="7067573" y="2805318"/>
            <a:chExt cx="2953333" cy="26214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BD5100-6F27-962E-3681-AA14175D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573" y="2805318"/>
              <a:ext cx="1640535" cy="12816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5FD7CC-CA6E-C974-1601-D1DF7BC0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120" y="2882381"/>
              <a:ext cx="1052785" cy="11314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3CC7B8-F65B-9C4E-3658-8C2DB003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121" y="4373947"/>
              <a:ext cx="1052785" cy="105278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9540E-237F-86F8-46AC-50F1A1FB2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732" y="4591879"/>
            <a:ext cx="1281180" cy="993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2" name="그룹 13">
            <a:extLst>
              <a:ext uri="{FF2B5EF4-FFF2-40B4-BE49-F238E27FC236}">
                <a16:creationId xmlns:a16="http://schemas.microsoft.com/office/drawing/2014/main" id="{40413B5B-BB14-E75D-924C-03D31A49602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" name="양쪽 모서리가 둥근 사각형 21">
              <a:extLst>
                <a:ext uri="{FF2B5EF4-FFF2-40B4-BE49-F238E27FC236}">
                  <a16:creationId xmlns:a16="http://schemas.microsoft.com/office/drawing/2014/main" id="{393F7381-A1B2-0526-D649-149DA55C2D4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5" name="양쪽 모서리가 둥근 사각형 23">
              <a:extLst>
                <a:ext uri="{FF2B5EF4-FFF2-40B4-BE49-F238E27FC236}">
                  <a16:creationId xmlns:a16="http://schemas.microsoft.com/office/drawing/2014/main" id="{D7CA0BB3-40DD-19E8-7BF3-459859F7042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" name="양쪽 모서리가 둥근 사각형 24">
              <a:extLst>
                <a:ext uri="{FF2B5EF4-FFF2-40B4-BE49-F238E27FC236}">
                  <a16:creationId xmlns:a16="http://schemas.microsoft.com/office/drawing/2014/main" id="{FA7C1F23-4D10-2851-0D31-805DF3E324BC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7" name="양쪽 모서리가 둥근 사각형 25">
              <a:extLst>
                <a:ext uri="{FF2B5EF4-FFF2-40B4-BE49-F238E27FC236}">
                  <a16:creationId xmlns:a16="http://schemas.microsoft.com/office/drawing/2014/main" id="{EB86000B-ABA8-64A4-4EB1-976B9DD793C0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8" name="양쪽 모서리가 둥근 사각형 26">
              <a:extLst>
                <a:ext uri="{FF2B5EF4-FFF2-40B4-BE49-F238E27FC236}">
                  <a16:creationId xmlns:a16="http://schemas.microsoft.com/office/drawing/2014/main" id="{2522CBA9-6C81-60A7-597F-C849953DEA3E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9" name="양쪽 모서리가 둥근 사각형 27">
              <a:extLst>
                <a:ext uri="{FF2B5EF4-FFF2-40B4-BE49-F238E27FC236}">
                  <a16:creationId xmlns:a16="http://schemas.microsoft.com/office/drawing/2014/main" id="{FA78C6D4-655A-D4B9-B400-21F648DF175E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10" name="양쪽 모서리가 둥근 사각형 28">
              <a:extLst>
                <a:ext uri="{FF2B5EF4-FFF2-40B4-BE49-F238E27FC236}">
                  <a16:creationId xmlns:a16="http://schemas.microsoft.com/office/drawing/2014/main" id="{5C23F80A-88E7-E990-C83C-5322D71BA2AC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AAA9A2-5AC6-3767-5FEB-7E33FB5BE7F3}"/>
              </a:ext>
            </a:extLst>
          </p:cNvPr>
          <p:cNvSpPr txBox="1"/>
          <p:nvPr/>
        </p:nvSpPr>
        <p:spPr>
          <a:xfrm>
            <a:off x="3413001" y="2492896"/>
            <a:ext cx="79184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50" b="1" dirty="0"/>
              <a:t>Window</a:t>
            </a:r>
          </a:p>
          <a:p>
            <a:pPr algn="ctr"/>
            <a:r>
              <a:rPr lang="en-US" altLang="ko-KR" sz="850" b="1" dirty="0"/>
              <a:t>Application</a:t>
            </a:r>
            <a:endParaRPr lang="ko-KR" altLang="en-US" sz="850" b="1" dirty="0"/>
          </a:p>
        </p:txBody>
      </p:sp>
    </p:spTree>
    <p:extLst>
      <p:ext uri="{BB962C8B-B14F-4D97-AF65-F5344CB8AC3E}">
        <p14:creationId xmlns:p14="http://schemas.microsoft.com/office/powerpoint/2010/main" val="369329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16850" y="1502489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구성도</a:t>
            </a:r>
          </a:p>
        </p:txBody>
      </p:sp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23" name="그룹 13">
            <a:extLst>
              <a:ext uri="{FF2B5EF4-FFF2-40B4-BE49-F238E27FC236}">
                <a16:creationId xmlns:a16="http://schemas.microsoft.com/office/drawing/2014/main" id="{C74D4C0E-A082-D2D1-594F-31F0D6B33EA8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4" name="양쪽 모서리가 둥근 사각형 21">
              <a:extLst>
                <a:ext uri="{FF2B5EF4-FFF2-40B4-BE49-F238E27FC236}">
                  <a16:creationId xmlns:a16="http://schemas.microsoft.com/office/drawing/2014/main" id="{611B19BD-C500-DC20-098D-17E83501C18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5" name="양쪽 모서리가 둥근 사각형 23">
              <a:extLst>
                <a:ext uri="{FF2B5EF4-FFF2-40B4-BE49-F238E27FC236}">
                  <a16:creationId xmlns:a16="http://schemas.microsoft.com/office/drawing/2014/main" id="{E9EC7AB9-294B-214E-0F49-406AFB612229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6" name="양쪽 모서리가 둥근 사각형 24">
              <a:extLst>
                <a:ext uri="{FF2B5EF4-FFF2-40B4-BE49-F238E27FC236}">
                  <a16:creationId xmlns:a16="http://schemas.microsoft.com/office/drawing/2014/main" id="{B9619EF2-4F30-EBD2-D569-E8785F3E93C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7" name="양쪽 모서리가 둥근 사각형 25">
              <a:extLst>
                <a:ext uri="{FF2B5EF4-FFF2-40B4-BE49-F238E27FC236}">
                  <a16:creationId xmlns:a16="http://schemas.microsoft.com/office/drawing/2014/main" id="{976309FC-087E-AF5C-2A12-D2A523A3415A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8" name="양쪽 모서리가 둥근 사각형 26">
              <a:extLst>
                <a:ext uri="{FF2B5EF4-FFF2-40B4-BE49-F238E27FC236}">
                  <a16:creationId xmlns:a16="http://schemas.microsoft.com/office/drawing/2014/main" id="{141B7C14-B4B7-6A7F-8527-75EA1585824C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9" name="양쪽 모서리가 둥근 사각형 27">
              <a:extLst>
                <a:ext uri="{FF2B5EF4-FFF2-40B4-BE49-F238E27FC236}">
                  <a16:creationId xmlns:a16="http://schemas.microsoft.com/office/drawing/2014/main" id="{673292DA-5ABE-865E-4349-AFC035A123F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0" name="양쪽 모서리가 둥근 사각형 28">
              <a:extLst>
                <a:ext uri="{FF2B5EF4-FFF2-40B4-BE49-F238E27FC236}">
                  <a16:creationId xmlns:a16="http://schemas.microsoft.com/office/drawing/2014/main" id="{C1680571-21A5-39E6-4D53-F2186971BC27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75" name="그룹 25674">
            <a:extLst>
              <a:ext uri="{FF2B5EF4-FFF2-40B4-BE49-F238E27FC236}">
                <a16:creationId xmlns:a16="http://schemas.microsoft.com/office/drawing/2014/main" id="{105541D5-0D95-60DC-E250-8BA4B225A7C8}"/>
              </a:ext>
            </a:extLst>
          </p:cNvPr>
          <p:cNvGrpSpPr/>
          <p:nvPr/>
        </p:nvGrpSpPr>
        <p:grpSpPr>
          <a:xfrm>
            <a:off x="387736" y="1836608"/>
            <a:ext cx="11324094" cy="4825621"/>
            <a:chOff x="387736" y="1836608"/>
            <a:chExt cx="8734594" cy="482562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391351-351F-E655-5D07-99D183961C2A}"/>
                </a:ext>
              </a:extLst>
            </p:cNvPr>
            <p:cNvSpPr/>
            <p:nvPr/>
          </p:nvSpPr>
          <p:spPr>
            <a:xfrm>
              <a:off x="494371" y="2579133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생산요청 등록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8F493B2-32ED-872A-45FF-76EB554BBB24}"/>
                </a:ext>
              </a:extLst>
            </p:cNvPr>
            <p:cNvSpPr/>
            <p:nvPr/>
          </p:nvSpPr>
          <p:spPr>
            <a:xfrm>
              <a:off x="494371" y="3109951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생산요청 조회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C3D874-F795-3F14-C1FA-9A62AFE50BC2}"/>
                </a:ext>
              </a:extLst>
            </p:cNvPr>
            <p:cNvSpPr/>
            <p:nvPr/>
          </p:nvSpPr>
          <p:spPr>
            <a:xfrm>
              <a:off x="2173127" y="3351271"/>
              <a:ext cx="152965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작업장 정보 확인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49FA53-B58C-FB90-4CF0-DBFBC19B6887}"/>
                </a:ext>
              </a:extLst>
            </p:cNvPr>
            <p:cNvSpPr/>
            <p:nvPr/>
          </p:nvSpPr>
          <p:spPr>
            <a:xfrm>
              <a:off x="2173130" y="2770628"/>
              <a:ext cx="152964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생산계획 조회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445AC4-71A1-2790-6405-6817FB6B1E94}"/>
                </a:ext>
              </a:extLst>
            </p:cNvPr>
            <p:cNvSpPr/>
            <p:nvPr/>
          </p:nvSpPr>
          <p:spPr>
            <a:xfrm>
              <a:off x="3982661" y="3351271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생산계획 등록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325BAC-0897-8AF0-53FA-3964B812C4C8}"/>
                </a:ext>
              </a:extLst>
            </p:cNvPr>
            <p:cNvSpPr/>
            <p:nvPr/>
          </p:nvSpPr>
          <p:spPr>
            <a:xfrm>
              <a:off x="3982661" y="4050397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작업지시 생성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A14C7B-17A2-48BC-9400-76C07CB5491D}"/>
                </a:ext>
              </a:extLst>
            </p:cNvPr>
            <p:cNvSpPr/>
            <p:nvPr/>
          </p:nvSpPr>
          <p:spPr>
            <a:xfrm>
              <a:off x="602196" y="5002985"/>
              <a:ext cx="1146286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작업장 선택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C6F799-AA8F-70D8-3F10-C4775C2805A8}"/>
                </a:ext>
              </a:extLst>
            </p:cNvPr>
            <p:cNvSpPr/>
            <p:nvPr/>
          </p:nvSpPr>
          <p:spPr>
            <a:xfrm>
              <a:off x="1178447" y="5556830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작업지시 조회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431E01-2D68-84A5-998F-7E0ED576BDB1}"/>
                </a:ext>
              </a:extLst>
            </p:cNvPr>
            <p:cNvSpPr/>
            <p:nvPr/>
          </p:nvSpPr>
          <p:spPr>
            <a:xfrm>
              <a:off x="2790237" y="5556830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품목생산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934488-616A-568F-920B-EFE94905861A}"/>
                </a:ext>
              </a:extLst>
            </p:cNvPr>
            <p:cNvSpPr/>
            <p:nvPr/>
          </p:nvSpPr>
          <p:spPr>
            <a:xfrm>
              <a:off x="1175339" y="6020734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 err="1">
                  <a:solidFill>
                    <a:schemeClr val="tx1"/>
                  </a:solidFill>
                  <a:latin typeface="+mn-ea"/>
                </a:rPr>
                <a:t>비가동</a:t>
              </a: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 등록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1436EF-0320-85F8-A97E-892D71DB8273}"/>
                </a:ext>
              </a:extLst>
            </p:cNvPr>
            <p:cNvSpPr/>
            <p:nvPr/>
          </p:nvSpPr>
          <p:spPr>
            <a:xfrm>
              <a:off x="4407020" y="6020734"/>
              <a:ext cx="135918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팔레트 생성</a:t>
              </a:r>
            </a:p>
          </p:txBody>
        </p:sp>
        <p:sp>
          <p:nvSpPr>
            <p:cNvPr id="25629" name="직사각형 25628">
              <a:extLst>
                <a:ext uri="{FF2B5EF4-FFF2-40B4-BE49-F238E27FC236}">
                  <a16:creationId xmlns:a16="http://schemas.microsoft.com/office/drawing/2014/main" id="{EB4E2FF5-2699-F4F4-38DE-9AE4D3B68E0F}"/>
                </a:ext>
              </a:extLst>
            </p:cNvPr>
            <p:cNvSpPr/>
            <p:nvPr/>
          </p:nvSpPr>
          <p:spPr>
            <a:xfrm>
              <a:off x="4398051" y="5364102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실적등록</a:t>
              </a:r>
            </a:p>
          </p:txBody>
        </p:sp>
        <p:sp>
          <p:nvSpPr>
            <p:cNvPr id="25637" name="직사각형 25636">
              <a:extLst>
                <a:ext uri="{FF2B5EF4-FFF2-40B4-BE49-F238E27FC236}">
                  <a16:creationId xmlns:a16="http://schemas.microsoft.com/office/drawing/2014/main" id="{542DCDE9-192E-7369-1EEB-B10CC403FEC8}"/>
                </a:ext>
              </a:extLst>
            </p:cNvPr>
            <p:cNvSpPr/>
            <p:nvPr/>
          </p:nvSpPr>
          <p:spPr>
            <a:xfrm>
              <a:off x="5684784" y="3414751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작업지시 마감</a:t>
              </a:r>
            </a:p>
          </p:txBody>
        </p:sp>
        <p:sp>
          <p:nvSpPr>
            <p:cNvPr id="25639" name="직사각형 25638">
              <a:extLst>
                <a:ext uri="{FF2B5EF4-FFF2-40B4-BE49-F238E27FC236}">
                  <a16:creationId xmlns:a16="http://schemas.microsoft.com/office/drawing/2014/main" id="{9C66BA2C-9E28-A48E-6E14-59F5D87E7661}"/>
                </a:ext>
              </a:extLst>
            </p:cNvPr>
            <p:cNvSpPr/>
            <p:nvPr/>
          </p:nvSpPr>
          <p:spPr>
            <a:xfrm>
              <a:off x="7544100" y="2862395"/>
              <a:ext cx="1368152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시간대별</a:t>
              </a:r>
              <a:endParaRPr kumimoji="0" lang="en-US" altLang="ko-KR" sz="1300" dirty="0">
                <a:solidFill>
                  <a:schemeClr val="tx1"/>
                </a:solidFill>
                <a:latin typeface="+mn-ea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실적추이</a:t>
              </a:r>
            </a:p>
          </p:txBody>
        </p:sp>
        <p:sp>
          <p:nvSpPr>
            <p:cNvPr id="25640" name="직사각형 25639">
              <a:extLst>
                <a:ext uri="{FF2B5EF4-FFF2-40B4-BE49-F238E27FC236}">
                  <a16:creationId xmlns:a16="http://schemas.microsoft.com/office/drawing/2014/main" id="{CF95C72C-8E54-E768-061C-537744956090}"/>
                </a:ext>
              </a:extLst>
            </p:cNvPr>
            <p:cNvSpPr/>
            <p:nvPr/>
          </p:nvSpPr>
          <p:spPr>
            <a:xfrm>
              <a:off x="7544100" y="3471994"/>
              <a:ext cx="1368152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일별생산</a:t>
              </a:r>
              <a:endParaRPr kumimoji="0" lang="en-US" altLang="ko-KR" sz="1300" dirty="0">
                <a:solidFill>
                  <a:schemeClr val="tx1"/>
                </a:solidFill>
                <a:latin typeface="+mn-ea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실적추이</a:t>
              </a:r>
            </a:p>
          </p:txBody>
        </p:sp>
        <p:sp>
          <p:nvSpPr>
            <p:cNvPr id="25641" name="직사각형 25640">
              <a:extLst>
                <a:ext uri="{FF2B5EF4-FFF2-40B4-BE49-F238E27FC236}">
                  <a16:creationId xmlns:a16="http://schemas.microsoft.com/office/drawing/2014/main" id="{9099645D-E25C-3F1A-0A29-D92B8CD0FC78}"/>
                </a:ext>
              </a:extLst>
            </p:cNvPr>
            <p:cNvSpPr/>
            <p:nvPr/>
          </p:nvSpPr>
          <p:spPr>
            <a:xfrm>
              <a:off x="1244041" y="2056977"/>
              <a:ext cx="1008881" cy="224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100" dirty="0">
                  <a:solidFill>
                    <a:schemeClr val="tx1"/>
                  </a:solidFill>
                  <a:latin typeface="+mn-ea"/>
                </a:rPr>
                <a:t>수주 등록</a:t>
              </a:r>
            </a:p>
          </p:txBody>
        </p:sp>
        <p:sp>
          <p:nvSpPr>
            <p:cNvPr id="25642" name="직사각형 25641">
              <a:extLst>
                <a:ext uri="{FF2B5EF4-FFF2-40B4-BE49-F238E27FC236}">
                  <a16:creationId xmlns:a16="http://schemas.microsoft.com/office/drawing/2014/main" id="{4F787323-2FF8-151B-CCD1-7F90C030AC3F}"/>
                </a:ext>
              </a:extLst>
            </p:cNvPr>
            <p:cNvSpPr/>
            <p:nvPr/>
          </p:nvSpPr>
          <p:spPr>
            <a:xfrm>
              <a:off x="7748623" y="1953905"/>
              <a:ext cx="1008881" cy="224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100" dirty="0">
                  <a:solidFill>
                    <a:schemeClr val="tx1"/>
                  </a:solidFill>
                  <a:latin typeface="+mn-ea"/>
                </a:rPr>
                <a:t>분석</a:t>
              </a:r>
            </a:p>
          </p:txBody>
        </p:sp>
        <p:sp>
          <p:nvSpPr>
            <p:cNvPr id="25643" name="직사각형 25642">
              <a:extLst>
                <a:ext uri="{FF2B5EF4-FFF2-40B4-BE49-F238E27FC236}">
                  <a16:creationId xmlns:a16="http://schemas.microsoft.com/office/drawing/2014/main" id="{B53EA68D-4D8F-6C3C-A051-07E5360836D5}"/>
                </a:ext>
              </a:extLst>
            </p:cNvPr>
            <p:cNvSpPr/>
            <p:nvPr/>
          </p:nvSpPr>
          <p:spPr>
            <a:xfrm>
              <a:off x="5976280" y="5358922"/>
              <a:ext cx="136815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현장마감</a:t>
              </a:r>
            </a:p>
          </p:txBody>
        </p:sp>
        <p:cxnSp>
          <p:nvCxnSpPr>
            <p:cNvPr id="25644" name="직선 화살표 연결선 25643">
              <a:extLst>
                <a:ext uri="{FF2B5EF4-FFF2-40B4-BE49-F238E27FC236}">
                  <a16:creationId xmlns:a16="http://schemas.microsoft.com/office/drawing/2014/main" id="{674E878C-1751-FD4F-A9A3-8B70AF428514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178447" y="2883933"/>
              <a:ext cx="0" cy="226018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5" name="연결선: 꺾임 25644">
              <a:extLst>
                <a:ext uri="{FF2B5EF4-FFF2-40B4-BE49-F238E27FC236}">
                  <a16:creationId xmlns:a16="http://schemas.microsoft.com/office/drawing/2014/main" id="{516908FB-1D38-479A-ADF3-B08FD3305068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862523" y="2923028"/>
              <a:ext cx="310607" cy="339323"/>
            </a:xfrm>
            <a:prstGeom prst="bentConnector3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6" name="연결선: 꺾임 25645">
              <a:extLst>
                <a:ext uri="{FF2B5EF4-FFF2-40B4-BE49-F238E27FC236}">
                  <a16:creationId xmlns:a16="http://schemas.microsoft.com/office/drawing/2014/main" id="{CB36A491-12F9-71B8-6F95-B09584918E9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862523" y="3262351"/>
              <a:ext cx="310604" cy="241320"/>
            </a:xfrm>
            <a:prstGeom prst="bentConnector3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7" name="연결선: 꺾임 25646">
              <a:extLst>
                <a:ext uri="{FF2B5EF4-FFF2-40B4-BE49-F238E27FC236}">
                  <a16:creationId xmlns:a16="http://schemas.microsoft.com/office/drawing/2014/main" id="{5F1F59E0-E607-B38F-A74C-67F859B4367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3702773" y="2923028"/>
              <a:ext cx="279888" cy="5806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8" name="연결선: 꺾임 25647">
              <a:extLst>
                <a:ext uri="{FF2B5EF4-FFF2-40B4-BE49-F238E27FC236}">
                  <a16:creationId xmlns:a16="http://schemas.microsoft.com/office/drawing/2014/main" id="{92AC3978-9626-DE57-7D00-9A98099423B0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3702777" y="3503671"/>
              <a:ext cx="279884" cy="127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9" name="직선 화살표 연결선 25648">
              <a:extLst>
                <a:ext uri="{FF2B5EF4-FFF2-40B4-BE49-F238E27FC236}">
                  <a16:creationId xmlns:a16="http://schemas.microsoft.com/office/drawing/2014/main" id="{93EDBA3B-CC7D-6BC3-D3AE-B49914A5E588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4666737" y="3656071"/>
              <a:ext cx="0" cy="3943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0" name="연결선: 꺾임 25649">
              <a:extLst>
                <a:ext uri="{FF2B5EF4-FFF2-40B4-BE49-F238E27FC236}">
                  <a16:creationId xmlns:a16="http://schemas.microsoft.com/office/drawing/2014/main" id="{F61CB29A-EB61-79EE-8717-783CE6E0C7D9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 rot="5400000">
              <a:off x="2663814" y="3553906"/>
              <a:ext cx="1201633" cy="28042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1" name="직선 화살표 연결선 25650">
              <a:extLst>
                <a:ext uri="{FF2B5EF4-FFF2-40B4-BE49-F238E27FC236}">
                  <a16:creationId xmlns:a16="http://schemas.microsoft.com/office/drawing/2014/main" id="{9E268EF8-E23C-7335-673E-CA649F5CD825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2546599" y="5709230"/>
              <a:ext cx="243638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3" name="연결선: 꺾임 25652">
              <a:extLst>
                <a:ext uri="{FF2B5EF4-FFF2-40B4-BE49-F238E27FC236}">
                  <a16:creationId xmlns:a16="http://schemas.microsoft.com/office/drawing/2014/main" id="{B2A70DAC-96CF-B433-FC56-370B97468116}"/>
                </a:ext>
              </a:extLst>
            </p:cNvPr>
            <p:cNvCxnSpPr>
              <a:cxnSpLocks/>
              <a:stCxn id="20" idx="3"/>
              <a:endCxn id="25629" idx="1"/>
            </p:cNvCxnSpPr>
            <p:nvPr/>
          </p:nvCxnSpPr>
          <p:spPr>
            <a:xfrm flipV="1">
              <a:off x="4158389" y="5516502"/>
              <a:ext cx="239662" cy="1927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4" name="연결선: 꺾임 25653">
              <a:extLst>
                <a:ext uri="{FF2B5EF4-FFF2-40B4-BE49-F238E27FC236}">
                  <a16:creationId xmlns:a16="http://schemas.microsoft.com/office/drawing/2014/main" id="{16F8EA2B-EC13-977D-9228-9E5DCFA6ECE5}"/>
                </a:ext>
              </a:extLst>
            </p:cNvPr>
            <p:cNvCxnSpPr>
              <a:cxnSpLocks/>
              <a:stCxn id="25629" idx="3"/>
              <a:endCxn id="25643" idx="1"/>
            </p:cNvCxnSpPr>
            <p:nvPr/>
          </p:nvCxnSpPr>
          <p:spPr>
            <a:xfrm flipV="1">
              <a:off x="5766203" y="5511322"/>
              <a:ext cx="210077" cy="51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5" name="연결선: 꺾임 25654">
              <a:extLst>
                <a:ext uri="{FF2B5EF4-FFF2-40B4-BE49-F238E27FC236}">
                  <a16:creationId xmlns:a16="http://schemas.microsoft.com/office/drawing/2014/main" id="{E7C6F4A4-A5D4-BADC-ABC3-236159FD3C07}"/>
                </a:ext>
              </a:extLst>
            </p:cNvPr>
            <p:cNvCxnSpPr>
              <a:cxnSpLocks/>
              <a:stCxn id="25643" idx="0"/>
              <a:endCxn id="25637" idx="2"/>
            </p:cNvCxnSpPr>
            <p:nvPr/>
          </p:nvCxnSpPr>
          <p:spPr>
            <a:xfrm rot="16200000" flipV="1">
              <a:off x="5694923" y="4393489"/>
              <a:ext cx="1639371" cy="29149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6" name="연결선: 꺾임 25655">
              <a:extLst>
                <a:ext uri="{FF2B5EF4-FFF2-40B4-BE49-F238E27FC236}">
                  <a16:creationId xmlns:a16="http://schemas.microsoft.com/office/drawing/2014/main" id="{BC971607-373F-5ACF-ED07-C09B80240EC4}"/>
                </a:ext>
              </a:extLst>
            </p:cNvPr>
            <p:cNvCxnSpPr>
              <a:cxnSpLocks/>
              <a:stCxn id="25637" idx="3"/>
              <a:endCxn id="25639" idx="1"/>
            </p:cNvCxnSpPr>
            <p:nvPr/>
          </p:nvCxnSpPr>
          <p:spPr>
            <a:xfrm flipV="1">
              <a:off x="7052936" y="3090995"/>
              <a:ext cx="491164" cy="476156"/>
            </a:xfrm>
            <a:prstGeom prst="bentConnector3">
              <a:avLst>
                <a:gd name="adj1" fmla="val 41135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7" name="연결선: 꺾임 25656">
              <a:extLst>
                <a:ext uri="{FF2B5EF4-FFF2-40B4-BE49-F238E27FC236}">
                  <a16:creationId xmlns:a16="http://schemas.microsoft.com/office/drawing/2014/main" id="{E915B185-5F9D-693A-CA21-4A1887B298AE}"/>
                </a:ext>
              </a:extLst>
            </p:cNvPr>
            <p:cNvCxnSpPr>
              <a:cxnSpLocks/>
              <a:stCxn id="25637" idx="3"/>
              <a:endCxn id="25640" idx="1"/>
            </p:cNvCxnSpPr>
            <p:nvPr/>
          </p:nvCxnSpPr>
          <p:spPr>
            <a:xfrm>
              <a:off x="7052936" y="3567151"/>
              <a:ext cx="491164" cy="1334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58" name="직사각형 25657">
              <a:extLst>
                <a:ext uri="{FF2B5EF4-FFF2-40B4-BE49-F238E27FC236}">
                  <a16:creationId xmlns:a16="http://schemas.microsoft.com/office/drawing/2014/main" id="{EA244474-7B51-F689-905D-535A674AC429}"/>
                </a:ext>
              </a:extLst>
            </p:cNvPr>
            <p:cNvSpPr/>
            <p:nvPr/>
          </p:nvSpPr>
          <p:spPr>
            <a:xfrm>
              <a:off x="406574" y="4791955"/>
              <a:ext cx="8652024" cy="1771655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latin typeface="+mn-ea"/>
              </a:endParaRPr>
            </a:p>
          </p:txBody>
        </p:sp>
        <p:cxnSp>
          <p:nvCxnSpPr>
            <p:cNvPr id="25659" name="연결선: 꺾임 25658">
              <a:extLst>
                <a:ext uri="{FF2B5EF4-FFF2-40B4-BE49-F238E27FC236}">
                  <a16:creationId xmlns:a16="http://schemas.microsoft.com/office/drawing/2014/main" id="{880FCD38-8CE0-1C58-7EB3-386CF118DF54}"/>
                </a:ext>
              </a:extLst>
            </p:cNvPr>
            <p:cNvCxnSpPr>
              <a:cxnSpLocks/>
              <a:stCxn id="18" idx="2"/>
              <a:endCxn id="21" idx="1"/>
            </p:cNvCxnSpPr>
            <p:nvPr/>
          </p:nvCxnSpPr>
          <p:spPr>
            <a:xfrm rot="5400000">
              <a:off x="742665" y="5740459"/>
              <a:ext cx="865349" cy="12700"/>
            </a:xfrm>
            <a:prstGeom prst="bentConnector4">
              <a:avLst>
                <a:gd name="adj1" fmla="val 41194"/>
                <a:gd name="adj2" fmla="val 2284465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60" name="연결선: 꺾임 25659">
              <a:extLst>
                <a:ext uri="{FF2B5EF4-FFF2-40B4-BE49-F238E27FC236}">
                  <a16:creationId xmlns:a16="http://schemas.microsoft.com/office/drawing/2014/main" id="{80281984-85A2-0907-B81E-378719AD72C2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4158389" y="5709230"/>
              <a:ext cx="248631" cy="4639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1" name="직사각형 25660">
              <a:extLst>
                <a:ext uri="{FF2B5EF4-FFF2-40B4-BE49-F238E27FC236}">
                  <a16:creationId xmlns:a16="http://schemas.microsoft.com/office/drawing/2014/main" id="{9021C04C-AE92-8142-6120-1A59DCF65C20}"/>
                </a:ext>
              </a:extLst>
            </p:cNvPr>
            <p:cNvSpPr/>
            <p:nvPr/>
          </p:nvSpPr>
          <p:spPr>
            <a:xfrm>
              <a:off x="406574" y="2378513"/>
              <a:ext cx="8652024" cy="2100973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25662" name="직사각형 25661">
              <a:extLst>
                <a:ext uri="{FF2B5EF4-FFF2-40B4-BE49-F238E27FC236}">
                  <a16:creationId xmlns:a16="http://schemas.microsoft.com/office/drawing/2014/main" id="{31B19C74-1AB0-BBCE-45B5-E8935E4F3DBC}"/>
                </a:ext>
              </a:extLst>
            </p:cNvPr>
            <p:cNvSpPr/>
            <p:nvPr/>
          </p:nvSpPr>
          <p:spPr>
            <a:xfrm>
              <a:off x="7383798" y="2281738"/>
              <a:ext cx="1738532" cy="4380491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latin typeface="+mn-ea"/>
              </a:endParaRPr>
            </a:p>
          </p:txBody>
        </p:sp>
        <p:sp>
          <p:nvSpPr>
            <p:cNvPr id="25663" name="TextBox 25662">
              <a:extLst>
                <a:ext uri="{FF2B5EF4-FFF2-40B4-BE49-F238E27FC236}">
                  <a16:creationId xmlns:a16="http://schemas.microsoft.com/office/drawing/2014/main" id="{02BD0D27-75D5-9852-6F86-352C37C16151}"/>
                </a:ext>
              </a:extLst>
            </p:cNvPr>
            <p:cNvSpPr txBox="1"/>
            <p:nvPr/>
          </p:nvSpPr>
          <p:spPr>
            <a:xfrm>
              <a:off x="387736" y="1955733"/>
              <a:ext cx="9685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MES</a:t>
              </a:r>
              <a:endParaRPr lang="ko-KR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5664" name="TextBox 25663">
              <a:extLst>
                <a:ext uri="{FF2B5EF4-FFF2-40B4-BE49-F238E27FC236}">
                  <a16:creationId xmlns:a16="http://schemas.microsoft.com/office/drawing/2014/main" id="{9D591D6D-297A-9F21-17B7-5B7FAB98163E}"/>
                </a:ext>
              </a:extLst>
            </p:cNvPr>
            <p:cNvSpPr txBox="1"/>
            <p:nvPr/>
          </p:nvSpPr>
          <p:spPr>
            <a:xfrm>
              <a:off x="415063" y="4408332"/>
              <a:ext cx="9685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POP</a:t>
              </a:r>
              <a:endParaRPr lang="ko-KR" alt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5665" name="TextBox 25664">
              <a:extLst>
                <a:ext uri="{FF2B5EF4-FFF2-40B4-BE49-F238E27FC236}">
                  <a16:creationId xmlns:a16="http://schemas.microsoft.com/office/drawing/2014/main" id="{795B61F3-5186-E10B-C303-D36228E27312}"/>
                </a:ext>
              </a:extLst>
            </p:cNvPr>
            <p:cNvSpPr txBox="1"/>
            <p:nvPr/>
          </p:nvSpPr>
          <p:spPr>
            <a:xfrm>
              <a:off x="7125153" y="1836608"/>
              <a:ext cx="603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EIS</a:t>
              </a:r>
              <a:endParaRPr lang="ko-KR" altLang="en-US" sz="22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5666" name="직사각형 25665">
              <a:extLst>
                <a:ext uri="{FF2B5EF4-FFF2-40B4-BE49-F238E27FC236}">
                  <a16:creationId xmlns:a16="http://schemas.microsoft.com/office/drawing/2014/main" id="{172E7ACA-4EE2-5E47-420B-60CC040988E4}"/>
                </a:ext>
              </a:extLst>
            </p:cNvPr>
            <p:cNvSpPr/>
            <p:nvPr/>
          </p:nvSpPr>
          <p:spPr>
            <a:xfrm>
              <a:off x="7544100" y="4868940"/>
              <a:ext cx="1368152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작업지시 종합실적 조회</a:t>
              </a:r>
            </a:p>
          </p:txBody>
        </p:sp>
        <p:sp>
          <p:nvSpPr>
            <p:cNvPr id="25667" name="직사각형 25666">
              <a:extLst>
                <a:ext uri="{FF2B5EF4-FFF2-40B4-BE49-F238E27FC236}">
                  <a16:creationId xmlns:a16="http://schemas.microsoft.com/office/drawing/2014/main" id="{18CBC6A2-69EC-CDCB-569D-51D4C19D0768}"/>
                </a:ext>
              </a:extLst>
            </p:cNvPr>
            <p:cNvSpPr/>
            <p:nvPr/>
          </p:nvSpPr>
          <p:spPr>
            <a:xfrm>
              <a:off x="7561384" y="5435122"/>
              <a:ext cx="1368152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품목별 수주현황 조회</a:t>
              </a:r>
            </a:p>
          </p:txBody>
        </p:sp>
        <p:sp>
          <p:nvSpPr>
            <p:cNvPr id="25668" name="직사각형 25667">
              <a:extLst>
                <a:ext uri="{FF2B5EF4-FFF2-40B4-BE49-F238E27FC236}">
                  <a16:creationId xmlns:a16="http://schemas.microsoft.com/office/drawing/2014/main" id="{E677759A-84B3-C617-07D0-23B91C01229F}"/>
                </a:ext>
              </a:extLst>
            </p:cNvPr>
            <p:cNvSpPr/>
            <p:nvPr/>
          </p:nvSpPr>
          <p:spPr>
            <a:xfrm>
              <a:off x="7544100" y="6003339"/>
              <a:ext cx="1368152" cy="4571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 err="1">
                  <a:solidFill>
                    <a:schemeClr val="tx1"/>
                  </a:solidFill>
                  <a:latin typeface="+mn-ea"/>
                </a:rPr>
                <a:t>비가동</a:t>
              </a: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 내역 </a:t>
              </a:r>
              <a:endParaRPr kumimoji="0" lang="en-US" altLang="ko-KR" sz="1300" dirty="0">
                <a:solidFill>
                  <a:schemeClr val="tx1"/>
                </a:solidFill>
                <a:latin typeface="+mn-ea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300" dirty="0">
                  <a:solidFill>
                    <a:schemeClr val="tx1"/>
                  </a:solidFill>
                  <a:latin typeface="+mn-ea"/>
                </a:rPr>
                <a:t>조회</a:t>
              </a:r>
            </a:p>
          </p:txBody>
        </p:sp>
        <p:cxnSp>
          <p:nvCxnSpPr>
            <p:cNvPr id="25669" name="연결선: 꺾임 25668">
              <a:extLst>
                <a:ext uri="{FF2B5EF4-FFF2-40B4-BE49-F238E27FC236}">
                  <a16:creationId xmlns:a16="http://schemas.microsoft.com/office/drawing/2014/main" id="{1D633D04-823E-3E4C-C970-557F5ACC57EB}"/>
                </a:ext>
              </a:extLst>
            </p:cNvPr>
            <p:cNvCxnSpPr>
              <a:cxnSpLocks/>
              <a:stCxn id="25637" idx="3"/>
              <a:endCxn id="25666" idx="1"/>
            </p:cNvCxnSpPr>
            <p:nvPr/>
          </p:nvCxnSpPr>
          <p:spPr>
            <a:xfrm>
              <a:off x="7052936" y="3567151"/>
              <a:ext cx="491164" cy="153038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70" name="연결선: 꺾임 25669">
              <a:extLst>
                <a:ext uri="{FF2B5EF4-FFF2-40B4-BE49-F238E27FC236}">
                  <a16:creationId xmlns:a16="http://schemas.microsoft.com/office/drawing/2014/main" id="{DBB2E59B-6C98-0E15-279C-3D0645327E53}"/>
                </a:ext>
              </a:extLst>
            </p:cNvPr>
            <p:cNvCxnSpPr>
              <a:cxnSpLocks/>
              <a:stCxn id="25637" idx="3"/>
              <a:endCxn id="25667" idx="1"/>
            </p:cNvCxnSpPr>
            <p:nvPr/>
          </p:nvCxnSpPr>
          <p:spPr>
            <a:xfrm>
              <a:off x="7052936" y="3567151"/>
              <a:ext cx="508448" cy="2096571"/>
            </a:xfrm>
            <a:prstGeom prst="bentConnector3">
              <a:avLst>
                <a:gd name="adj1" fmla="val 39723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71" name="연결선: 꺾임 25670">
              <a:extLst>
                <a:ext uri="{FF2B5EF4-FFF2-40B4-BE49-F238E27FC236}">
                  <a16:creationId xmlns:a16="http://schemas.microsoft.com/office/drawing/2014/main" id="{A8FF24C4-98C3-8B4A-67AA-DDDC5AC787DF}"/>
                </a:ext>
              </a:extLst>
            </p:cNvPr>
            <p:cNvCxnSpPr>
              <a:cxnSpLocks/>
              <a:stCxn id="25637" idx="3"/>
              <a:endCxn id="25668" idx="1"/>
            </p:cNvCxnSpPr>
            <p:nvPr/>
          </p:nvCxnSpPr>
          <p:spPr>
            <a:xfrm>
              <a:off x="7052936" y="3567151"/>
              <a:ext cx="491164" cy="2664788"/>
            </a:xfrm>
            <a:prstGeom prst="bentConnector3">
              <a:avLst>
                <a:gd name="adj1" fmla="val 37589"/>
              </a:avLst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72" name="직선 화살표 연결선 25671">
              <a:extLst>
                <a:ext uri="{FF2B5EF4-FFF2-40B4-BE49-F238E27FC236}">
                  <a16:creationId xmlns:a16="http://schemas.microsoft.com/office/drawing/2014/main" id="{D8CD2334-6277-BF35-AAA9-1C3B9FEC12D7}"/>
                </a:ext>
              </a:extLst>
            </p:cNvPr>
            <p:cNvCxnSpPr>
              <a:cxnSpLocks/>
              <a:stCxn id="25641" idx="2"/>
              <a:endCxn id="6" idx="0"/>
            </p:cNvCxnSpPr>
            <p:nvPr/>
          </p:nvCxnSpPr>
          <p:spPr>
            <a:xfrm flipH="1">
              <a:off x="1178447" y="2281738"/>
              <a:ext cx="570035" cy="297395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73" name="연결선: 꺾임 25672">
              <a:extLst>
                <a:ext uri="{FF2B5EF4-FFF2-40B4-BE49-F238E27FC236}">
                  <a16:creationId xmlns:a16="http://schemas.microsoft.com/office/drawing/2014/main" id="{C6520603-AC8E-AF8F-C068-5188003CFE03}"/>
                </a:ext>
              </a:extLst>
            </p:cNvPr>
            <p:cNvCxnSpPr>
              <a:cxnSpLocks/>
              <a:stCxn id="18" idx="2"/>
              <a:endCxn id="19" idx="1"/>
            </p:cNvCxnSpPr>
            <p:nvPr/>
          </p:nvCxnSpPr>
          <p:spPr>
            <a:xfrm rot="16200000" flipH="1">
              <a:off x="976171" y="5506953"/>
              <a:ext cx="401445" cy="3108"/>
            </a:xfrm>
            <a:prstGeom prst="bentConnector2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74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1094</Words>
  <Application>Microsoft Office PowerPoint</Application>
  <PresentationFormat>사용자 지정</PresentationFormat>
  <Paragraphs>373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77</cp:revision>
  <dcterms:created xsi:type="dcterms:W3CDTF">2019-08-26T09:16:45Z</dcterms:created>
  <dcterms:modified xsi:type="dcterms:W3CDTF">2023-02-16T05:25:17Z</dcterms:modified>
</cp:coreProperties>
</file>